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4.png" ContentType="image/png"/>
  <Override PartName="/ppt/media/image69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68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16.png" ContentType="image/png"/>
  <Override PartName="/ppt/media/image4.png" ContentType="image/png"/>
  <Override PartName="/ppt/media/image31.gif" ContentType="image/gif"/>
  <Override PartName="/ppt/media/image34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2.gif" ContentType="image/gif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E2BBB5A-85E1-46F8-B7AD-9483F9E20B95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1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2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5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2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8" name="CustomShape 3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3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7" name="CustomShape 4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0" name="CustomShape 46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3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9" name="CustomShape 5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2" name="CustomShape 9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5" name="CustomShape 8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8" name="CustomShape 10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1" name="CustomShape 8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4" name="CustomShape 75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7" name="CustomShape 12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0" name="CustomShape 11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6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6" name="CustomShape 9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7640" cy="360108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800" cy="12528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</a:t>
            </a:r>
            <a:r>
              <a:rPr b="0" lang="pt-BR" sz="4400" spc="-1" strike="noStrike">
                <a:latin typeface="Arial"/>
              </a:rPr>
              <a:t>edit the </a:t>
            </a:r>
            <a:r>
              <a:rPr b="0" lang="pt-BR" sz="4400" spc="-1" strike="noStrike">
                <a:latin typeface="Arial"/>
              </a:rPr>
              <a:t>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deepnote.com/workspace/lecture-02-data-structure-7cd4b609-3a3d-491b-8195-7223c50f949c/project/Grafos-ed04cd98-69f0-400e-90b2-fdeb45949c11/notebook/4a3c5b5385b34a159f7fb02a73ccd280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 – Aula 06 - 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2800" cy="251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1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5" name="CustomShape 1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6" name="Imagem 7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440000" y="1440000"/>
            <a:ext cx="4104360" cy="5371200"/>
          </a:xfrm>
          <a:prstGeom prst="rect">
            <a:avLst/>
          </a:prstGeom>
          <a:ln w="0">
            <a:noFill/>
          </a:ln>
        </p:spPr>
      </p:pic>
      <p:sp>
        <p:nvSpPr>
          <p:cNvPr id="138" name=""/>
          <p:cNvSpPr/>
          <p:nvPr/>
        </p:nvSpPr>
        <p:spPr>
          <a:xfrm>
            <a:off x="1440000" y="3852000"/>
            <a:ext cx="4679280" cy="305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0" name="CustomShape 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1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2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3" name="Imagem 8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39280" cy="5282280"/>
          </a:xfrm>
          <a:prstGeom prst="rect">
            <a:avLst/>
          </a:prstGeom>
          <a:ln w="0">
            <a:noFill/>
          </a:ln>
        </p:spPr>
      </p:pic>
      <p:sp>
        <p:nvSpPr>
          <p:cNvPr id="145" name=""/>
          <p:cNvSpPr/>
          <p:nvPr/>
        </p:nvSpPr>
        <p:spPr>
          <a:xfrm>
            <a:off x="1080000" y="3960000"/>
            <a:ext cx="4679280" cy="269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4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7" name="CustomShape 4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5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5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Imagem 14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39280" cy="528228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/>
          <p:nvPr/>
        </p:nvSpPr>
        <p:spPr>
          <a:xfrm>
            <a:off x="1080000" y="4680000"/>
            <a:ext cx="4679280" cy="197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2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4" name="CustomShape 2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2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2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Imagem 9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39280" cy="528228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1080000" y="5760000"/>
            <a:ext cx="4679280" cy="89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2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2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2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3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Imagem 10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39280" cy="528228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5400000" y="4320000"/>
            <a:ext cx="35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Não Garante a melhor solução!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Ciclos devem ser tratados!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1" name="Imagem 6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19280" cy="3808080"/>
          </a:xfrm>
          <a:prstGeom prst="rect">
            <a:avLst/>
          </a:prstGeom>
          <a:ln w="0">
            <a:noFill/>
          </a:ln>
        </p:spPr>
      </p:pic>
      <p:sp>
        <p:nvSpPr>
          <p:cNvPr id="173" name=""/>
          <p:cNvSpPr/>
          <p:nvPr/>
        </p:nvSpPr>
        <p:spPr>
          <a:xfrm>
            <a:off x="360000" y="2520000"/>
            <a:ext cx="5759280" cy="395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3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3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CustomShape 3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3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8" name="Imagem 11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19280" cy="3808080"/>
          </a:xfrm>
          <a:prstGeom prst="rect">
            <a:avLst/>
          </a:prstGeom>
          <a:ln w="0">
            <a:noFill/>
          </a:ln>
        </p:spPr>
      </p:pic>
      <p:sp>
        <p:nvSpPr>
          <p:cNvPr id="180" name=""/>
          <p:cNvSpPr/>
          <p:nvPr/>
        </p:nvSpPr>
        <p:spPr>
          <a:xfrm>
            <a:off x="360000" y="3240000"/>
            <a:ext cx="5759280" cy="323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3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3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3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4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5" name="Imagem 12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19280" cy="380808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360000" y="4500000"/>
            <a:ext cx="5759280" cy="197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4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4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4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4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2" name="Imagem 13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180000" y="1951200"/>
            <a:ext cx="6119280" cy="3808080"/>
          </a:xfrm>
          <a:prstGeom prst="rect">
            <a:avLst/>
          </a:prstGeom>
          <a:ln w="0">
            <a:noFill/>
          </a:ln>
        </p:spPr>
      </p:pic>
      <p:sp>
        <p:nvSpPr>
          <p:cNvPr id="194" name=""/>
          <p:cNvSpPr/>
          <p:nvPr/>
        </p:nvSpPr>
        <p:spPr>
          <a:xfrm>
            <a:off x="6480000" y="4320000"/>
            <a:ext cx="359928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Garante a melhor solução!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Ciclos devem ser tratados!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Largura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Bons resultados para arvores com pouca profundidade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Caso contrário, o custo computacional é alto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Exemplo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Ramificação b=10, 1 M nodos/seg , 1 KB por node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0" name="Imagem 3" descr=""/>
          <p:cNvPicPr/>
          <p:nvPr/>
        </p:nvPicPr>
        <p:blipFill>
          <a:blip r:embed="rId1"/>
          <a:stretch/>
        </p:blipFill>
        <p:spPr>
          <a:xfrm>
            <a:off x="1904760" y="3568680"/>
            <a:ext cx="6638760" cy="288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Profundidade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Largura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Busca A*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Dijkstra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Heuristica (Informada)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360000" y="185976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Utiliza uma função heurística para determinar a próxima expansão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Problema: Procurar um barco no oceano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Cega: M2 por M2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Heurística: Corrente Marítima, Ventos, ...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6" name="Picture 4" descr="Prevailing Westerlies and Trade Winds"/>
          <p:cNvPicPr/>
          <p:nvPr/>
        </p:nvPicPr>
        <p:blipFill>
          <a:blip r:embed="rId1"/>
          <a:stretch/>
        </p:blipFill>
        <p:spPr>
          <a:xfrm>
            <a:off x="2793600" y="3394800"/>
            <a:ext cx="4956120" cy="32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1" name="Picture 2" descr="Romania A* gif"/>
          <p:cNvPicPr/>
          <p:nvPr/>
        </p:nvPicPr>
        <p:blipFill>
          <a:blip r:embed="rId1"/>
          <a:stretch/>
        </p:blipFill>
        <p:spPr>
          <a:xfrm>
            <a:off x="1138320" y="1733040"/>
            <a:ext cx="7796160" cy="467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“Ambiciosa” (Greedy Search)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f(n) = h(n)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h(n): Custo de n até folha (n→destino)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Imagem 6" descr=""/>
          <p:cNvPicPr/>
          <p:nvPr/>
        </p:nvPicPr>
        <p:blipFill>
          <a:blip r:embed="rId1"/>
          <a:stretch/>
        </p:blipFill>
        <p:spPr>
          <a:xfrm>
            <a:off x="8310600" y="135540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2" descr=""/>
          <p:cNvPicPr/>
          <p:nvPr/>
        </p:nvPicPr>
        <p:blipFill>
          <a:blip r:embed="rId2"/>
          <a:stretch/>
        </p:blipFill>
        <p:spPr>
          <a:xfrm>
            <a:off x="173160" y="2745360"/>
            <a:ext cx="8055360" cy="3116160"/>
          </a:xfrm>
          <a:prstGeom prst="rect">
            <a:avLst/>
          </a:prstGeom>
          <a:ln w="0">
            <a:noFill/>
          </a:ln>
        </p:spPr>
      </p:pic>
      <p:pic>
        <p:nvPicPr>
          <p:cNvPr id="219" name="Imagem 1" descr=""/>
          <p:cNvPicPr/>
          <p:nvPr/>
        </p:nvPicPr>
        <p:blipFill>
          <a:blip r:embed="rId3"/>
          <a:stretch/>
        </p:blipFill>
        <p:spPr>
          <a:xfrm>
            <a:off x="4860000" y="4500000"/>
            <a:ext cx="4068720" cy="218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f(n) = g(n) + h(n)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24" name="Imagem 458" descr=""/>
          <p:cNvPicPr/>
          <p:nvPr/>
        </p:nvPicPr>
        <p:blipFill>
          <a:blip r:embed="rId1"/>
          <a:stretch/>
        </p:blipFill>
        <p:spPr>
          <a:xfrm>
            <a:off x="6012000" y="4629600"/>
            <a:ext cx="4068720" cy="2183400"/>
          </a:xfrm>
          <a:prstGeom prst="rect">
            <a:avLst/>
          </a:prstGeom>
          <a:ln w="0">
            <a:noFill/>
          </a:ln>
        </p:spPr>
      </p:pic>
      <p:pic>
        <p:nvPicPr>
          <p:cNvPr id="225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26" name="Imagem 2" descr=""/>
          <p:cNvPicPr/>
          <p:nvPr/>
        </p:nvPicPr>
        <p:blipFill>
          <a:blip r:embed="rId3"/>
          <a:stretch/>
        </p:blipFill>
        <p:spPr>
          <a:xfrm>
            <a:off x="4015440" y="1721160"/>
            <a:ext cx="1256400" cy="54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31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8720" cy="2183400"/>
          </a:xfrm>
          <a:prstGeom prst="rect">
            <a:avLst/>
          </a:prstGeom>
          <a:ln w="0">
            <a:noFill/>
          </a:ln>
        </p:spPr>
      </p:pic>
      <p:pic>
        <p:nvPicPr>
          <p:cNvPr id="232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33" name="Imagem 2" descr=""/>
          <p:cNvPicPr/>
          <p:nvPr/>
        </p:nvPicPr>
        <p:blipFill>
          <a:blip r:embed="rId3"/>
          <a:stretch/>
        </p:blipFill>
        <p:spPr>
          <a:xfrm>
            <a:off x="4015440" y="1721160"/>
            <a:ext cx="1256400" cy="541800"/>
          </a:xfrm>
          <a:prstGeom prst="rect">
            <a:avLst/>
          </a:prstGeom>
          <a:ln w="0">
            <a:noFill/>
          </a:ln>
        </p:spPr>
      </p:pic>
      <p:pic>
        <p:nvPicPr>
          <p:cNvPr id="234" name="Imagem 3" descr=""/>
          <p:cNvPicPr/>
          <p:nvPr/>
        </p:nvPicPr>
        <p:blipFill>
          <a:blip r:embed="rId4"/>
          <a:stretch/>
        </p:blipFill>
        <p:spPr>
          <a:xfrm>
            <a:off x="1004400" y="1721160"/>
            <a:ext cx="7305120" cy="128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39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8720" cy="2183400"/>
          </a:xfrm>
          <a:prstGeom prst="rect">
            <a:avLst/>
          </a:prstGeom>
          <a:ln w="0">
            <a:noFill/>
          </a:ln>
        </p:spPr>
      </p:pic>
      <p:pic>
        <p:nvPicPr>
          <p:cNvPr id="240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41" name="Imagem 4" descr=""/>
          <p:cNvPicPr/>
          <p:nvPr/>
        </p:nvPicPr>
        <p:blipFill>
          <a:blip r:embed="rId3"/>
          <a:stretch/>
        </p:blipFill>
        <p:spPr>
          <a:xfrm>
            <a:off x="-5040" y="1737000"/>
            <a:ext cx="7973640" cy="179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46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8720" cy="2183400"/>
          </a:xfrm>
          <a:prstGeom prst="rect">
            <a:avLst/>
          </a:prstGeom>
          <a:ln w="0">
            <a:noFill/>
          </a:ln>
        </p:spPr>
      </p:pic>
      <p:pic>
        <p:nvPicPr>
          <p:cNvPr id="247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48" name="Imagem 4" descr=""/>
          <p:cNvPicPr/>
          <p:nvPr/>
        </p:nvPicPr>
        <p:blipFill>
          <a:blip r:embed="rId3"/>
          <a:stretch/>
        </p:blipFill>
        <p:spPr>
          <a:xfrm>
            <a:off x="0" y="1769040"/>
            <a:ext cx="8116920" cy="251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3" name="Imagem 458" descr=""/>
          <p:cNvPicPr/>
          <p:nvPr/>
        </p:nvPicPr>
        <p:blipFill>
          <a:blip r:embed="rId1"/>
          <a:stretch/>
        </p:blipFill>
        <p:spPr>
          <a:xfrm>
            <a:off x="6010920" y="4629600"/>
            <a:ext cx="4068720" cy="2183400"/>
          </a:xfrm>
          <a:prstGeom prst="rect">
            <a:avLst/>
          </a:prstGeom>
          <a:ln w="0">
            <a:noFill/>
          </a:ln>
        </p:spPr>
      </p:pic>
      <p:pic>
        <p:nvPicPr>
          <p:cNvPr id="254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55" name="Imagem 4" descr=""/>
          <p:cNvPicPr/>
          <p:nvPr/>
        </p:nvPicPr>
        <p:blipFill>
          <a:blip r:embed="rId3"/>
          <a:stretch/>
        </p:blipFill>
        <p:spPr>
          <a:xfrm>
            <a:off x="0" y="1769040"/>
            <a:ext cx="8116920" cy="2512080"/>
          </a:xfrm>
          <a:prstGeom prst="rect">
            <a:avLst/>
          </a:prstGeom>
          <a:ln w="0">
            <a:noFill/>
          </a:ln>
        </p:spPr>
      </p:pic>
      <p:pic>
        <p:nvPicPr>
          <p:cNvPr id="256" name="Imagem 2" descr=""/>
          <p:cNvPicPr/>
          <p:nvPr/>
        </p:nvPicPr>
        <p:blipFill>
          <a:blip r:embed="rId4"/>
          <a:stretch/>
        </p:blipFill>
        <p:spPr>
          <a:xfrm>
            <a:off x="93600" y="1697040"/>
            <a:ext cx="8216280" cy="27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Heurística: A*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205560" y="169704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61" name="Imagem 458" descr=""/>
          <p:cNvPicPr/>
          <p:nvPr/>
        </p:nvPicPr>
        <p:blipFill>
          <a:blip r:embed="rId1"/>
          <a:stretch/>
        </p:blipFill>
        <p:spPr>
          <a:xfrm>
            <a:off x="6289200" y="4964040"/>
            <a:ext cx="3790440" cy="1848960"/>
          </a:xfrm>
          <a:prstGeom prst="rect">
            <a:avLst/>
          </a:prstGeom>
          <a:ln w="0">
            <a:noFill/>
          </a:ln>
        </p:spPr>
      </p:pic>
      <p:pic>
        <p:nvPicPr>
          <p:cNvPr id="262" name="Imagem 6" descr=""/>
          <p:cNvPicPr/>
          <p:nvPr/>
        </p:nvPicPr>
        <p:blipFill>
          <a:blip r:embed="rId2"/>
          <a:stretch/>
        </p:blipFill>
        <p:spPr>
          <a:xfrm>
            <a:off x="8310600" y="1536840"/>
            <a:ext cx="1408680" cy="3504600"/>
          </a:xfrm>
          <a:prstGeom prst="rect">
            <a:avLst/>
          </a:prstGeom>
          <a:ln w="0">
            <a:noFill/>
          </a:ln>
        </p:spPr>
      </p:pic>
      <p:pic>
        <p:nvPicPr>
          <p:cNvPr id="263" name="Imagem 3" descr=""/>
          <p:cNvPicPr/>
          <p:nvPr/>
        </p:nvPicPr>
        <p:blipFill>
          <a:blip r:embed="rId3"/>
          <a:stretch/>
        </p:blipFill>
        <p:spPr>
          <a:xfrm>
            <a:off x="205560" y="1697040"/>
            <a:ext cx="8195760" cy="326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Edsger Dijskstra – 1959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Caminho mais curto em grafo 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 A para F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69" name="Imagem 470" descr=""/>
          <p:cNvPicPr/>
          <p:nvPr/>
        </p:nvPicPr>
        <p:blipFill>
          <a:blip r:embed="rId1"/>
          <a:stretch/>
        </p:blipFill>
        <p:spPr>
          <a:xfrm>
            <a:off x="704520" y="3693240"/>
            <a:ext cx="3904560" cy="1650960"/>
          </a:xfrm>
          <a:prstGeom prst="rect">
            <a:avLst/>
          </a:prstGeom>
          <a:ln w="0">
            <a:noFill/>
          </a:ln>
        </p:spPr>
      </p:pic>
      <p:pic>
        <p:nvPicPr>
          <p:cNvPr id="270" name="Imagem 471" descr=""/>
          <p:cNvPicPr/>
          <p:nvPr/>
        </p:nvPicPr>
        <p:blipFill>
          <a:blip r:embed="rId2"/>
          <a:stretch/>
        </p:blipFill>
        <p:spPr>
          <a:xfrm>
            <a:off x="5344200" y="3693240"/>
            <a:ext cx="3837960" cy="162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5000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Conjunto de Vértices e Arestas 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Direcionado ou Não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Define graus de relacionamento entre objetos (arestas e vértices)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Utilizado na modelagem de problemas</a:t>
            </a: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Redes Sociais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Relacionamento entre Empresas, Pessoas, etc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Roteamento 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Redes de Computadores</a:t>
            </a:r>
            <a:endParaRPr b="0" lang="pt-BR" sz="1600" spc="-1" strike="noStrike">
              <a:latin typeface="Arial"/>
            </a:endParaRPr>
          </a:p>
          <a:p>
            <a:pPr lvl="3" marL="864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Rotas Rodoviárias, Aéreas, Malha Elétrica….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Programação Orientada a Objetos (Classes)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97" name="Imagem 402" descr=""/>
          <p:cNvPicPr/>
          <p:nvPr/>
        </p:nvPicPr>
        <p:blipFill>
          <a:blip r:embed="rId1"/>
          <a:stretch/>
        </p:blipFill>
        <p:spPr>
          <a:xfrm>
            <a:off x="6858000" y="3875760"/>
            <a:ext cx="2740680" cy="2457720"/>
          </a:xfrm>
          <a:prstGeom prst="rect">
            <a:avLst/>
          </a:prstGeom>
          <a:ln w="0">
            <a:noFill/>
          </a:ln>
        </p:spPr>
      </p:pic>
      <p:pic>
        <p:nvPicPr>
          <p:cNvPr id="98" name="Imagem 403" descr=""/>
          <p:cNvPicPr/>
          <p:nvPr/>
        </p:nvPicPr>
        <p:blipFill>
          <a:blip r:embed="rId2"/>
          <a:stretch/>
        </p:blipFill>
        <p:spPr>
          <a:xfrm>
            <a:off x="7020000" y="720000"/>
            <a:ext cx="2466360" cy="19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6" name=""/>
          <p:cNvSpPr txBox="1"/>
          <p:nvPr/>
        </p:nvSpPr>
        <p:spPr>
          <a:xfrm>
            <a:off x="360000" y="1537200"/>
            <a:ext cx="396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Inicialização: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Distância do nó de origem = 0;</a:t>
            </a:r>
            <a:endParaRPr b="0" lang="pt-BR" sz="18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Demais nós = ∞;  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503720" y="2957400"/>
            <a:ext cx="8029080" cy="3695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4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9" name="CustomShape 5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0" name="CustomShape 5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1" name="CustomShape 5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2" name="CustomShape 5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981000" y="1667160"/>
            <a:ext cx="8124480" cy="504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9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j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k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5" name="CustomShape 9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CustomShape 9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97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8" name="CustomShape 98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981000" y="1686240"/>
            <a:ext cx="812448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8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1" name="CustomShape 8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8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8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8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981000" y="1662480"/>
            <a:ext cx="8124480" cy="50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0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7" name="CustomShape 10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8" name="CustomShape 10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9" name="CustomShape 103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0" name="CustomShape 10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981000" y="1686240"/>
            <a:ext cx="812448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76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3" name="CustomShape 7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4" name="CustomShape 7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5" name="CustomShape 79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6" name="CustomShape 80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981000" y="1648080"/>
            <a:ext cx="8124480" cy="508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7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9" name="CustomShape 71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CustomShape 72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73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2" name="CustomShape 7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960840" y="1726560"/>
            <a:ext cx="812448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2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5" name="CustomShape 12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12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CustomShape 127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8" name="CustomShape 128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1"/>
          <a:stretch/>
        </p:blipFill>
        <p:spPr>
          <a:xfrm>
            <a:off x="972000" y="1621800"/>
            <a:ext cx="8124480" cy="506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12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1" name="CustomShape 113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114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11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11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027080" y="1728000"/>
            <a:ext cx="815292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64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7" name="CustomShape 6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8" name="CustomShape 6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67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68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906480" y="1589040"/>
            <a:ext cx="8152920" cy="500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(Relacionamentos)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2" name="Imagem 407" descr=""/>
          <p:cNvPicPr/>
          <p:nvPr/>
        </p:nvPicPr>
        <p:blipFill>
          <a:blip r:embed="rId1"/>
          <a:stretch/>
        </p:blipFill>
        <p:spPr>
          <a:xfrm>
            <a:off x="1031760" y="1680480"/>
            <a:ext cx="8093520" cy="461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8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3" name="CustomShape 8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4" name="CustomShape 9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9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6" name="CustomShape 92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1080000" y="1614600"/>
            <a:ext cx="8172000" cy="50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Algoritmo de Dijkstra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1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3" name="Imagem 483" descr=""/>
          <p:cNvPicPr/>
          <p:nvPr/>
        </p:nvPicPr>
        <p:blipFill>
          <a:blip r:embed="rId1"/>
          <a:stretch/>
        </p:blipFill>
        <p:spPr>
          <a:xfrm>
            <a:off x="1080000" y="2520000"/>
            <a:ext cx="8361000" cy="354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Codificando Grafos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8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9" name="CustomShape 6"/>
          <p:cNvSpPr/>
          <p:nvPr/>
        </p:nvSpPr>
        <p:spPr>
          <a:xfrm>
            <a:off x="450000" y="17478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LINK DEEPNOTE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Trabalho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Implementação do algoritmo de </a:t>
            </a: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Dijkstra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Monte um grafo que represente um problema real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Aplique o algoritmo de Dijkstra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Utilize a biblioteca </a:t>
            </a:r>
            <a:r>
              <a:rPr b="1" i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pyvis</a:t>
            </a: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 para ilustrar o grafo</a:t>
            </a: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Entrega via AVA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030303"/>
                </a:solidFill>
                <a:latin typeface="YouTube Sans"/>
                <a:ea typeface="DejaVu Sans"/>
              </a:rPr>
              <a:t>VERIFIQUE OS DETALHES NO AVA!!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6" name=""/>
          <p:cNvSpPr/>
          <p:nvPr/>
        </p:nvSpPr>
        <p:spPr>
          <a:xfrm rot="18036000">
            <a:off x="556920" y="5067720"/>
            <a:ext cx="672840" cy="29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30"/>
                </a:moveTo>
                <a:lnTo>
                  <a:pt x="13362" y="5330"/>
                </a:lnTo>
                <a:lnTo>
                  <a:pt x="13362" y="0"/>
                </a:lnTo>
                <a:lnTo>
                  <a:pt x="21600" y="10800"/>
                </a:lnTo>
                <a:lnTo>
                  <a:pt x="13362" y="21600"/>
                </a:lnTo>
                <a:lnTo>
                  <a:pt x="13362" y="16270"/>
                </a:lnTo>
                <a:lnTo>
                  <a:pt x="0" y="1627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(Redes Sociais)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6" name="Imagem 411" descr=""/>
          <p:cNvPicPr/>
          <p:nvPr/>
        </p:nvPicPr>
        <p:blipFill>
          <a:blip r:embed="rId1"/>
          <a:stretch/>
        </p:blipFill>
        <p:spPr>
          <a:xfrm>
            <a:off x="274320" y="1914480"/>
            <a:ext cx="4660920" cy="3672720"/>
          </a:xfrm>
          <a:prstGeom prst="rect">
            <a:avLst/>
          </a:prstGeom>
          <a:ln w="0">
            <a:noFill/>
          </a:ln>
        </p:spPr>
      </p:pic>
      <p:pic>
        <p:nvPicPr>
          <p:cNvPr id="107" name="Imagem 412" descr=""/>
          <p:cNvPicPr/>
          <p:nvPr/>
        </p:nvPicPr>
        <p:blipFill>
          <a:blip r:embed="rId2"/>
          <a:stretch/>
        </p:blipFill>
        <p:spPr>
          <a:xfrm>
            <a:off x="5239080" y="2194560"/>
            <a:ext cx="4451040" cy="356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Grafos (Roteamento)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1" name="Imagem 416" descr=""/>
          <p:cNvPicPr/>
          <p:nvPr/>
        </p:nvPicPr>
        <p:blipFill>
          <a:blip r:embed="rId1"/>
          <a:stretch/>
        </p:blipFill>
        <p:spPr>
          <a:xfrm>
            <a:off x="2436840" y="1645920"/>
            <a:ext cx="5698800" cy="471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Cegas (Sem Informação)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6" name="Imagem 421" descr=""/>
          <p:cNvPicPr/>
          <p:nvPr/>
        </p:nvPicPr>
        <p:blipFill>
          <a:blip r:embed="rId1"/>
          <a:stretch/>
        </p:blipFill>
        <p:spPr>
          <a:xfrm>
            <a:off x="1328760" y="1980000"/>
            <a:ext cx="7629840" cy="441072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5"/>
          <p:cNvSpPr/>
          <p:nvPr/>
        </p:nvSpPr>
        <p:spPr>
          <a:xfrm>
            <a:off x="3356640" y="1645920"/>
            <a:ext cx="37630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Problema: Arad → Bucharest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Cegas (Sem Informação)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2" name="Imagem 427" descr=""/>
          <p:cNvPicPr/>
          <p:nvPr/>
        </p:nvPicPr>
        <p:blipFill>
          <a:blip r:embed="rId1"/>
          <a:stretch/>
        </p:blipFill>
        <p:spPr>
          <a:xfrm>
            <a:off x="4959360" y="4552200"/>
            <a:ext cx="4573440" cy="2100600"/>
          </a:xfrm>
          <a:prstGeom prst="rect">
            <a:avLst/>
          </a:prstGeom>
          <a:ln w="0">
            <a:noFill/>
          </a:ln>
        </p:spPr>
      </p:pic>
      <p:pic>
        <p:nvPicPr>
          <p:cNvPr id="123" name="Imagem 428" descr=""/>
          <p:cNvPicPr/>
          <p:nvPr/>
        </p:nvPicPr>
        <p:blipFill>
          <a:blip r:embed="rId2"/>
          <a:stretch/>
        </p:blipFill>
        <p:spPr>
          <a:xfrm>
            <a:off x="74160" y="1486080"/>
            <a:ext cx="6176880" cy="363348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5"/>
          <p:cNvSpPr/>
          <p:nvPr/>
        </p:nvSpPr>
        <p:spPr>
          <a:xfrm>
            <a:off x="6025320" y="2835000"/>
            <a:ext cx="350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Problema: Qual nodo expandir?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Busca Cega: Profundidade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CustomShape 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9" name="Imagem 5" descr=""/>
          <p:cNvPicPr/>
          <p:nvPr/>
        </p:nvPicPr>
        <p:blipFill>
          <a:blip r:embed="rId1"/>
          <a:stretch/>
        </p:blipFill>
        <p:spPr>
          <a:xfrm>
            <a:off x="6126480" y="1486080"/>
            <a:ext cx="3666600" cy="2528280"/>
          </a:xfrm>
          <a:prstGeom prst="rect">
            <a:avLst/>
          </a:prstGeom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260000" y="1468080"/>
            <a:ext cx="4139280" cy="52822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1080000" y="2700000"/>
            <a:ext cx="4679280" cy="3959280"/>
          </a:xfrm>
          <a:prstGeom prst="rect">
            <a:avLst/>
          </a:prstGeom>
          <a:solidFill>
            <a:srgbClr val="2a6099"/>
          </a:solidFill>
          <a:ln w="0">
            <a:solidFill>
              <a:srgbClr val="2a6099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Application>LibreOffice/7.3.7.2$Linux_X86_64 LibreOffice_project/30$Build-2</Application>
  <AppVersion>15.0000</AppVersion>
  <Words>778</Words>
  <Paragraphs>278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2024-09-12T21:37:58Z</dcterms:modified>
  <cp:revision>148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